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8" r:id="rId3"/>
    <p:sldId id="695" r:id="rId4"/>
    <p:sldId id="259" r:id="rId5"/>
    <p:sldId id="580" r:id="rId6"/>
    <p:sldId id="696" r:id="rId7"/>
    <p:sldId id="699" r:id="rId8"/>
    <p:sldId id="697" r:id="rId9"/>
    <p:sldId id="579" r:id="rId10"/>
    <p:sldId id="566" r:id="rId11"/>
    <p:sldId id="577" r:id="rId12"/>
    <p:sldId id="581" r:id="rId13"/>
    <p:sldId id="262" r:id="rId14"/>
    <p:sldId id="265" r:id="rId15"/>
    <p:sldId id="268" r:id="rId16"/>
    <p:sldId id="269" r:id="rId17"/>
    <p:sldId id="264" r:id="rId18"/>
    <p:sldId id="576" r:id="rId19"/>
    <p:sldId id="583" r:id="rId20"/>
    <p:sldId id="584" r:id="rId21"/>
    <p:sldId id="585" r:id="rId22"/>
    <p:sldId id="692" r:id="rId23"/>
    <p:sldId id="270" r:id="rId24"/>
    <p:sldId id="69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02"/>
    <p:restoredTop sz="74438"/>
  </p:normalViewPr>
  <p:slideViewPr>
    <p:cSldViewPr snapToGrid="0" snapToObjects="1">
      <p:cViewPr varScale="1">
        <p:scale>
          <a:sx n="86" d="100"/>
          <a:sy n="86" d="100"/>
        </p:scale>
        <p:origin x="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tiff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3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57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86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HOURS PLAYED and FAN go to SME. To estimate the effect of either, the other must be controlled.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31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2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28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64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cannot estimate effect of HOURS unless I remove the effect of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6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Understanding </a:t>
            </a:r>
            <a:r>
              <a:rPr lang="en-US" sz="1200" dirty="0">
                <a:sym typeface="Wingdings" pitchFamily="2" charset="2"/>
              </a:rPr>
              <a:t> planning  better models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2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39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29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238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one of the biggest mistakes I see.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95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estimate weights using a factor analysis. Similar to PCA. Will REALLY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7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controlled for familiarity with the game, I would remove the REASON hours cause engagement. That would be bad. It would undo the effect I am trying to assess.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891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3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82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Social media engagement scored 0-10. Usage is respectable and increases with hours.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4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2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33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10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5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8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Analysis for Understanding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Session 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4465259-9067-BF42-92FB-DD88EE9DE9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4" r="11102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58618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Controlling Confounders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6362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CDC2F5-72D8-7C48-916C-7851EE31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Can We Use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84E5BA-0139-4444-9B9A-D520FFF50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Effect size is biased by confounders. Can we still use this data?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Yes*, with appropriate statistical controls</a:t>
            </a:r>
          </a:p>
        </p:txBody>
      </p:sp>
    </p:spTree>
    <p:extLst>
      <p:ext uri="{BB962C8B-B14F-4D97-AF65-F5344CB8AC3E}">
        <p14:creationId xmlns:p14="http://schemas.microsoft.com/office/powerpoint/2010/main" val="229165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Problem</a:t>
            </a:r>
            <a:r>
              <a:rPr lang="en-US" dirty="0"/>
              <a:t>: being a fan of the series will lead to both hours played and engagement. </a:t>
            </a:r>
            <a:br>
              <a:rPr lang="en-US" dirty="0"/>
            </a:br>
            <a:r>
              <a:rPr lang="en-US" dirty="0"/>
              <a:t>If we can measure this, we can control for 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911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961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b="1" dirty="0"/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335810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6A18FF-DF24-A54D-8087-32D5358C14C9}"/>
              </a:ext>
            </a:extLst>
          </p:cNvPr>
          <p:cNvSpPr/>
          <p:nvPr/>
        </p:nvSpPr>
        <p:spPr>
          <a:xfrm>
            <a:off x="4599003" y="5705432"/>
            <a:ext cx="1936809" cy="694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25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Conclusion: </a:t>
            </a:r>
            <a:r>
              <a:rPr lang="en-US" dirty="0"/>
              <a:t>control for confounds (“common causes”)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89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591A-6BC8-C342-A04C-FD33C0D1C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Cautionary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5015F-5289-2244-AD3D-EA8D871FD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705643" cy="3760891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Other common causes we need to control?</a:t>
            </a:r>
          </a:p>
          <a:p>
            <a:endParaRPr lang="en-US" sz="2800" dirty="0"/>
          </a:p>
          <a:p>
            <a:r>
              <a:rPr lang="en-US" sz="2800" dirty="0"/>
              <a:t>You may not have the data you need!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Plan ahead!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6AEFFB77-DCD2-D047-83BD-429DA7858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239"/>
          <a:stretch/>
        </p:blipFill>
        <p:spPr>
          <a:xfrm>
            <a:off x="6662172" y="0"/>
            <a:ext cx="5529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3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8842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Using OLS to Estimate Effects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820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levision, indoor, game, monitor&#10;&#10;Description automatically generated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Common Mistakes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6868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#1: Assess Measurement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DEFC6-26A5-7A48-B7FC-DD57D16A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674012" cy="3760891"/>
          </a:xfrm>
        </p:spPr>
        <p:txBody>
          <a:bodyPr/>
          <a:lstStyle/>
          <a:p>
            <a:r>
              <a:rPr lang="en-US" dirty="0"/>
              <a:t>Control requires *perfect* measurement</a:t>
            </a:r>
          </a:p>
          <a:p>
            <a:r>
              <a:rPr lang="en-US" dirty="0"/>
              <a:t>Too narrow? Too broad?</a:t>
            </a:r>
          </a:p>
          <a:p>
            <a:r>
              <a:rPr lang="en-US" dirty="0"/>
              <a:t>Can test measure properties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71D63BC-A638-6041-8664-530455D4C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67" y="1911563"/>
            <a:ext cx="6137345" cy="4070029"/>
          </a:xfrm>
          <a:prstGeom prst="rect">
            <a:avLst/>
          </a:prstGeom>
        </p:spPr>
      </p:pic>
      <p:sp>
        <p:nvSpPr>
          <p:cNvPr id="18" name="Cloud 17">
            <a:extLst>
              <a:ext uri="{FF2B5EF4-FFF2-40B4-BE49-F238E27FC236}">
                <a16:creationId xmlns:a16="http://schemas.microsoft.com/office/drawing/2014/main" id="{FD8B1DE2-DE7C-614E-9B31-5F527B38D4B4}"/>
              </a:ext>
            </a:extLst>
          </p:cNvPr>
          <p:cNvSpPr/>
          <p:nvPr/>
        </p:nvSpPr>
        <p:spPr>
          <a:xfrm>
            <a:off x="5948390" y="5221851"/>
            <a:ext cx="4213716" cy="134954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would this actually measure?</a:t>
            </a:r>
          </a:p>
        </p:txBody>
      </p:sp>
    </p:spTree>
    <p:extLst>
      <p:ext uri="{BB962C8B-B14F-4D97-AF65-F5344CB8AC3E}">
        <p14:creationId xmlns:p14="http://schemas.microsoft.com/office/powerpoint/2010/main" val="10313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712B632-ACA6-C84B-9DCA-E9EA6E08A5FC}"/>
              </a:ext>
            </a:extLst>
          </p:cNvPr>
          <p:cNvSpPr txBox="1"/>
          <p:nvPr/>
        </p:nvSpPr>
        <p:spPr>
          <a:xfrm>
            <a:off x="83820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9C3A0E5-EC29-4A4F-9AA9-FCF23754BE34}"/>
              </a:ext>
            </a:extLst>
          </p:cNvPr>
          <p:cNvSpPr/>
          <p:nvPr/>
        </p:nvSpPr>
        <p:spPr>
          <a:xfrm>
            <a:off x="1241774" y="1690688"/>
            <a:ext cx="2712720" cy="1920240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Brand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Sentiment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2E025-4851-D942-A18F-6F0284FD0186}"/>
              </a:ext>
            </a:extLst>
          </p:cNvPr>
          <p:cNvSpPr txBox="1"/>
          <p:nvPr/>
        </p:nvSpPr>
        <p:spPr>
          <a:xfrm>
            <a:off x="219456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1BC674-F680-3147-91A6-003FAFA64E15}"/>
              </a:ext>
            </a:extLst>
          </p:cNvPr>
          <p:cNvSpPr txBox="1"/>
          <p:nvPr/>
        </p:nvSpPr>
        <p:spPr>
          <a:xfrm>
            <a:off x="3550920" y="4769167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3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D7657B-F149-5D4C-A476-71FC0169021A}"/>
              </a:ext>
            </a:extLst>
          </p:cNvPr>
          <p:cNvCxnSpPr>
            <a:cxnSpLocks/>
          </p:cNvCxnSpPr>
          <p:nvPr/>
        </p:nvCxnSpPr>
        <p:spPr>
          <a:xfrm flipH="1">
            <a:off x="1241775" y="3610928"/>
            <a:ext cx="1226533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880F7D-97AD-6443-9FC8-243EEBB5BFF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>
            <a:off x="2598134" y="3610928"/>
            <a:ext cx="0" cy="1158240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D63C34-64C9-E54F-AC4E-32E1AD99C2E4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2598134" y="3610928"/>
            <a:ext cx="1356360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5868C-D22E-0E4E-893F-758875A05A04}"/>
              </a:ext>
            </a:extLst>
          </p:cNvPr>
          <p:cNvCxnSpPr>
            <a:cxnSpLocks/>
          </p:cNvCxnSpPr>
          <p:nvPr/>
        </p:nvCxnSpPr>
        <p:spPr>
          <a:xfrm flipH="1" flipV="1">
            <a:off x="124177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1F644A-8BE1-D64F-922E-94B3D766F490}"/>
              </a:ext>
            </a:extLst>
          </p:cNvPr>
          <p:cNvCxnSpPr>
            <a:cxnSpLocks/>
          </p:cNvCxnSpPr>
          <p:nvPr/>
        </p:nvCxnSpPr>
        <p:spPr>
          <a:xfrm flipH="1" flipV="1">
            <a:off x="259813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5BB29F-5DD4-3544-A3F0-2EA1B9B66FE7}"/>
              </a:ext>
            </a:extLst>
          </p:cNvPr>
          <p:cNvCxnSpPr>
            <a:cxnSpLocks/>
          </p:cNvCxnSpPr>
          <p:nvPr/>
        </p:nvCxnSpPr>
        <p:spPr>
          <a:xfrm flipH="1" flipV="1">
            <a:off x="3947160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5A59406-F0A6-6A46-903C-89E65788C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Composites </a:t>
            </a:r>
            <a:br>
              <a:rPr lang="en-US" dirty="0"/>
            </a:br>
            <a:r>
              <a:rPr lang="en-US" dirty="0"/>
              <a:t>(Latent Variable Models)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95E2B4D-C7F2-4746-8925-A55E05195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278" y="2108201"/>
            <a:ext cx="6248401" cy="3760891"/>
          </a:xfrm>
        </p:spPr>
        <p:txBody>
          <a:bodyPr/>
          <a:lstStyle/>
          <a:p>
            <a:r>
              <a:rPr lang="en-US" dirty="0"/>
              <a:t>Beyond this workshop, but it’s possible to use </a:t>
            </a:r>
            <a:r>
              <a:rPr lang="en-US" b="1" dirty="0"/>
              <a:t>weighted sums </a:t>
            </a:r>
            <a:r>
              <a:rPr lang="en-US" dirty="0"/>
              <a:t>of several </a:t>
            </a:r>
            <a:r>
              <a:rPr lang="en-US" b="1" dirty="0"/>
              <a:t>indicators </a:t>
            </a:r>
            <a:r>
              <a:rPr lang="en-US" dirty="0"/>
              <a:t>to make a better composite</a:t>
            </a:r>
          </a:p>
          <a:p>
            <a:r>
              <a:rPr lang="en-US" dirty="0"/>
              <a:t>E.g., </a:t>
            </a:r>
          </a:p>
          <a:p>
            <a:pPr lvl="1"/>
            <a:r>
              <a:rPr lang="en-US" dirty="0"/>
              <a:t>i1 = App rating</a:t>
            </a:r>
          </a:p>
          <a:p>
            <a:pPr lvl="1"/>
            <a:r>
              <a:rPr lang="en-US" dirty="0"/>
              <a:t>i1 = Use of affect words</a:t>
            </a:r>
          </a:p>
          <a:p>
            <a:pPr lvl="1"/>
            <a:r>
              <a:rPr lang="en-US" dirty="0"/>
              <a:t>i1 = Number of purchases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#2: Do not control for mechanisms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Controlling for familiarity with the game would erase the effect of “hours.” Don’t do this!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1C351B-6D8E-264D-B070-40DF2E4E6283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3144449" y="2260121"/>
            <a:ext cx="1461669" cy="66062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45F504C-7ED7-A746-88FE-2D6056BFAA65}"/>
              </a:ext>
            </a:extLst>
          </p:cNvPr>
          <p:cNvSpPr txBox="1"/>
          <p:nvPr/>
        </p:nvSpPr>
        <p:spPr>
          <a:xfrm>
            <a:off x="4606118" y="1720310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Game </a:t>
            </a:r>
            <a:br>
              <a:rPr lang="en-US" sz="3200" dirty="0"/>
            </a:br>
            <a:r>
              <a:rPr lang="en-US" sz="3200" dirty="0"/>
              <a:t>Familiarity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5C66E49-678E-E240-939C-CE96855AFDFC}"/>
              </a:ext>
            </a:extLst>
          </p:cNvPr>
          <p:cNvCxnSpPr>
            <a:cxnSpLocks/>
            <a:stCxn id="14" idx="3"/>
            <a:endCxn id="7" idx="0"/>
          </p:cNvCxnSpPr>
          <p:nvPr/>
        </p:nvCxnSpPr>
        <p:spPr>
          <a:xfrm>
            <a:off x="6601822" y="2258919"/>
            <a:ext cx="1737439" cy="661824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loud 15">
            <a:extLst>
              <a:ext uri="{FF2B5EF4-FFF2-40B4-BE49-F238E27FC236}">
                <a16:creationId xmlns:a16="http://schemas.microsoft.com/office/drawing/2014/main" id="{95151D97-9D45-2A42-A2AB-973047642845}"/>
              </a:ext>
            </a:extLst>
          </p:cNvPr>
          <p:cNvSpPr/>
          <p:nvPr/>
        </p:nvSpPr>
        <p:spPr>
          <a:xfrm rot="1409339">
            <a:off x="9024618" y="201389"/>
            <a:ext cx="3126334" cy="210073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 good understanding to model correctly</a:t>
            </a:r>
          </a:p>
        </p:txBody>
      </p:sp>
    </p:spTree>
    <p:extLst>
      <p:ext uri="{BB962C8B-B14F-4D97-AF65-F5344CB8AC3E}">
        <p14:creationId xmlns:p14="http://schemas.microsoft.com/office/powerpoint/2010/main" val="304347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4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9000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E54A6-863D-6242-8D2D-64EF9D45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New “Big Franchise” Game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6573" y="1895846"/>
            <a:ext cx="9784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onnections">
            <a:extLst>
              <a:ext uri="{FF2B5EF4-FFF2-40B4-BE49-F238E27FC236}">
                <a16:creationId xmlns:a16="http://schemas.microsoft.com/office/drawing/2014/main" id="{9557BC4B-BC93-41BD-A7AB-4A84B3B31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509" y="2472903"/>
            <a:ext cx="3031484" cy="303148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93EC0-A6AD-4343-8AFD-9306B51C8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460" y="3429000"/>
            <a:ext cx="6388260" cy="2440092"/>
          </a:xfrm>
        </p:spPr>
        <p:txBody>
          <a:bodyPr>
            <a:normAutofit/>
          </a:bodyPr>
          <a:lstStyle/>
          <a:p>
            <a:r>
              <a:rPr lang="en-US" dirty="0"/>
              <a:t>Social media element, but players may not engage with it</a:t>
            </a:r>
          </a:p>
          <a:p>
            <a:r>
              <a:rPr lang="en-US" dirty="0"/>
              <a:t>Assumption: more you play, more you will engage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CE3CF-6887-4947-8090-EC10F183F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203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5880" y="5181344"/>
            <a:ext cx="10332720" cy="528319"/>
          </a:xfrm>
        </p:spPr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: estimate effect of “hours played”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0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748840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OLS Regression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Intercept: </a:t>
            </a:r>
          </a:p>
          <a:p>
            <a:pPr lvl="1"/>
            <a:r>
              <a:rPr lang="en-US" dirty="0"/>
              <a:t>Average “Y” when x = 0</a:t>
            </a:r>
          </a:p>
          <a:p>
            <a:pPr lvl="1"/>
            <a:r>
              <a:rPr lang="en-US" dirty="0"/>
              <a:t>2.87</a:t>
            </a:r>
          </a:p>
          <a:p>
            <a:r>
              <a:rPr lang="en-US" dirty="0"/>
              <a:t>Slope</a:t>
            </a:r>
          </a:p>
          <a:p>
            <a:pPr lvl="1"/>
            <a:r>
              <a:rPr lang="en-US" dirty="0"/>
              <a:t>Average 𝛥Y for 1-unit increase in X</a:t>
            </a:r>
          </a:p>
          <a:p>
            <a:pPr lvl="1"/>
            <a:r>
              <a:rPr lang="en-US" dirty="0"/>
              <a:t>0.26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99FCB9B-0F87-AA42-929D-2813B0692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5" name="Group 76">
            <a:extLst>
              <a:ext uri="{FF2B5EF4-FFF2-40B4-BE49-F238E27FC236}">
                <a16:creationId xmlns:a16="http://schemas.microsoft.com/office/drawing/2014/main" id="{F7B9A992-F4F3-8240-9317-2FB39414F90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52263" y="4663440"/>
            <a:ext cx="926694" cy="2194560"/>
            <a:chOff x="6805" y="2679"/>
            <a:chExt cx="603" cy="1428"/>
          </a:xfrm>
        </p:grpSpPr>
        <p:sp>
          <p:nvSpPr>
            <p:cNvPr id="176" name="AutoShape 75">
              <a:extLst>
                <a:ext uri="{FF2B5EF4-FFF2-40B4-BE49-F238E27FC236}">
                  <a16:creationId xmlns:a16="http://schemas.microsoft.com/office/drawing/2014/main" id="{644D5318-F88D-5B46-ACA2-9ED7B8038C2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Rectangle 77">
              <a:extLst>
                <a:ext uri="{FF2B5EF4-FFF2-40B4-BE49-F238E27FC236}">
                  <a16:creationId xmlns:a16="http://schemas.microsoft.com/office/drawing/2014/main" id="{4DEFC610-0A59-8F4C-997B-FF2F20F4A6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78">
              <a:extLst>
                <a:ext uri="{FF2B5EF4-FFF2-40B4-BE49-F238E27FC236}">
                  <a16:creationId xmlns:a16="http://schemas.microsoft.com/office/drawing/2014/main" id="{710B95F6-5499-DE46-8336-80CDBC944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79">
              <a:extLst>
                <a:ext uri="{FF2B5EF4-FFF2-40B4-BE49-F238E27FC236}">
                  <a16:creationId xmlns:a16="http://schemas.microsoft.com/office/drawing/2014/main" id="{37870D92-21CF-7846-8E9C-0C1071A4A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80">
              <a:extLst>
                <a:ext uri="{FF2B5EF4-FFF2-40B4-BE49-F238E27FC236}">
                  <a16:creationId xmlns:a16="http://schemas.microsoft.com/office/drawing/2014/main" id="{765E585A-1D8E-3C41-924A-72E7D1A16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81">
              <a:extLst>
                <a:ext uri="{FF2B5EF4-FFF2-40B4-BE49-F238E27FC236}">
                  <a16:creationId xmlns:a16="http://schemas.microsoft.com/office/drawing/2014/main" id="{C9733AB3-7896-E640-ADB2-78C68FB16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82">
              <a:extLst>
                <a:ext uri="{FF2B5EF4-FFF2-40B4-BE49-F238E27FC236}">
                  <a16:creationId xmlns:a16="http://schemas.microsoft.com/office/drawing/2014/main" id="{06AE4F54-216F-0E44-91CA-E15E4594D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83">
              <a:extLst>
                <a:ext uri="{FF2B5EF4-FFF2-40B4-BE49-F238E27FC236}">
                  <a16:creationId xmlns:a16="http://schemas.microsoft.com/office/drawing/2014/main" id="{2DC6DC96-0C0E-FD4D-A8EE-E2510FC00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84">
              <a:extLst>
                <a:ext uri="{FF2B5EF4-FFF2-40B4-BE49-F238E27FC236}">
                  <a16:creationId xmlns:a16="http://schemas.microsoft.com/office/drawing/2014/main" id="{CF46996E-24FA-E046-AC79-5B01372D9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85">
              <a:extLst>
                <a:ext uri="{FF2B5EF4-FFF2-40B4-BE49-F238E27FC236}">
                  <a16:creationId xmlns:a16="http://schemas.microsoft.com/office/drawing/2014/main" id="{4869720C-7765-A24F-8A4B-998B182D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86">
              <a:extLst>
                <a:ext uri="{FF2B5EF4-FFF2-40B4-BE49-F238E27FC236}">
                  <a16:creationId xmlns:a16="http://schemas.microsoft.com/office/drawing/2014/main" id="{D1CA6E7D-7FB9-A040-B167-1DA515943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Rectangle 87">
              <a:extLst>
                <a:ext uri="{FF2B5EF4-FFF2-40B4-BE49-F238E27FC236}">
                  <a16:creationId xmlns:a16="http://schemas.microsoft.com/office/drawing/2014/main" id="{D09000B6-B94F-2F4C-83AA-1D9820E59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88">
              <a:extLst>
                <a:ext uri="{FF2B5EF4-FFF2-40B4-BE49-F238E27FC236}">
                  <a16:creationId xmlns:a16="http://schemas.microsoft.com/office/drawing/2014/main" id="{1A484570-4BAA-5247-B3D8-5515DA1DC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Rectangle 89">
              <a:extLst>
                <a:ext uri="{FF2B5EF4-FFF2-40B4-BE49-F238E27FC236}">
                  <a16:creationId xmlns:a16="http://schemas.microsoft.com/office/drawing/2014/main" id="{1C47875C-89F2-854F-B25F-248BB50D3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Rectangle 90">
              <a:extLst>
                <a:ext uri="{FF2B5EF4-FFF2-40B4-BE49-F238E27FC236}">
                  <a16:creationId xmlns:a16="http://schemas.microsoft.com/office/drawing/2014/main" id="{7F16E2B1-9662-AC43-93CD-3482592084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91">
              <a:extLst>
                <a:ext uri="{FF2B5EF4-FFF2-40B4-BE49-F238E27FC236}">
                  <a16:creationId xmlns:a16="http://schemas.microsoft.com/office/drawing/2014/main" id="{62E31A5D-6DFD-CC4A-A184-4273DA54C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92">
              <a:extLst>
                <a:ext uri="{FF2B5EF4-FFF2-40B4-BE49-F238E27FC236}">
                  <a16:creationId xmlns:a16="http://schemas.microsoft.com/office/drawing/2014/main" id="{75A2D377-0662-4948-9460-A1C2134A2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Rectangle 93">
              <a:extLst>
                <a:ext uri="{FF2B5EF4-FFF2-40B4-BE49-F238E27FC236}">
                  <a16:creationId xmlns:a16="http://schemas.microsoft.com/office/drawing/2014/main" id="{71A1A411-F9A2-1B4A-9E46-3EBD2773A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4">
              <a:extLst>
                <a:ext uri="{FF2B5EF4-FFF2-40B4-BE49-F238E27FC236}">
                  <a16:creationId xmlns:a16="http://schemas.microsoft.com/office/drawing/2014/main" id="{2985EF0D-C30B-134B-8AAF-F8A7AAD70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95">
              <a:extLst>
                <a:ext uri="{FF2B5EF4-FFF2-40B4-BE49-F238E27FC236}">
                  <a16:creationId xmlns:a16="http://schemas.microsoft.com/office/drawing/2014/main" id="{E059D687-017F-0E4F-841C-39F3AE6D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96">
              <a:extLst>
                <a:ext uri="{FF2B5EF4-FFF2-40B4-BE49-F238E27FC236}">
                  <a16:creationId xmlns:a16="http://schemas.microsoft.com/office/drawing/2014/main" id="{FA3EF7B7-3D45-1F40-84DF-A7CFEC6A9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97">
              <a:extLst>
                <a:ext uri="{FF2B5EF4-FFF2-40B4-BE49-F238E27FC236}">
                  <a16:creationId xmlns:a16="http://schemas.microsoft.com/office/drawing/2014/main" id="{A8110684-60C8-1545-999C-B078A99F0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98">
              <a:extLst>
                <a:ext uri="{FF2B5EF4-FFF2-40B4-BE49-F238E27FC236}">
                  <a16:creationId xmlns:a16="http://schemas.microsoft.com/office/drawing/2014/main" id="{706CC9A2-A257-434D-A9DE-82E8AA843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Rectangle 99">
              <a:extLst>
                <a:ext uri="{FF2B5EF4-FFF2-40B4-BE49-F238E27FC236}">
                  <a16:creationId xmlns:a16="http://schemas.microsoft.com/office/drawing/2014/main" id="{CA9B7765-62B0-7A4B-935E-D3BAEC5596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Rectangle 100">
              <a:extLst>
                <a:ext uri="{FF2B5EF4-FFF2-40B4-BE49-F238E27FC236}">
                  <a16:creationId xmlns:a16="http://schemas.microsoft.com/office/drawing/2014/main" id="{BFF2C3AF-C931-5C4E-B37C-6001F89D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Rectangle 101">
              <a:extLst>
                <a:ext uri="{FF2B5EF4-FFF2-40B4-BE49-F238E27FC236}">
                  <a16:creationId xmlns:a16="http://schemas.microsoft.com/office/drawing/2014/main" id="{5F690D0A-6069-2F46-A339-A3C3A0BE3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Rectangle 102">
              <a:extLst>
                <a:ext uri="{FF2B5EF4-FFF2-40B4-BE49-F238E27FC236}">
                  <a16:creationId xmlns:a16="http://schemas.microsoft.com/office/drawing/2014/main" id="{5D22EB22-205A-A342-A880-4E856990A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Rectangle 103">
              <a:extLst>
                <a:ext uri="{FF2B5EF4-FFF2-40B4-BE49-F238E27FC236}">
                  <a16:creationId xmlns:a16="http://schemas.microsoft.com/office/drawing/2014/main" id="{424ECEA3-D2C5-6C4C-A9F0-A6E38EAA7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04">
              <a:extLst>
                <a:ext uri="{FF2B5EF4-FFF2-40B4-BE49-F238E27FC236}">
                  <a16:creationId xmlns:a16="http://schemas.microsoft.com/office/drawing/2014/main" id="{4B93A6E7-92DB-9C49-B654-1C3918267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05">
              <a:extLst>
                <a:ext uri="{FF2B5EF4-FFF2-40B4-BE49-F238E27FC236}">
                  <a16:creationId xmlns:a16="http://schemas.microsoft.com/office/drawing/2014/main" id="{299E261B-4B23-7040-868C-8471A94BD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64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Effect Focus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dirty="0"/>
              <a:t>Prediction is </a:t>
            </a:r>
            <a:r>
              <a:rPr lang="en-US" sz="2000" i="1" dirty="0"/>
              <a:t>not </a:t>
            </a:r>
            <a:r>
              <a:rPr lang="en-US" sz="2000" dirty="0"/>
              <a:t>the goal</a:t>
            </a:r>
          </a:p>
          <a:p>
            <a:r>
              <a:rPr lang="en-US" sz="2000" dirty="0"/>
              <a:t>Slope of 0.26 = </a:t>
            </a:r>
            <a:r>
              <a:rPr lang="en-US" sz="2000" b="1" dirty="0"/>
              <a:t>effect size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0AAD1269-BF7F-8A44-9EF9-1D9CE1B2F9B8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11156509" y="0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DFCBCC56-5E83-A94A-B92B-F682CF2B21A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8795F0B6-7EF4-7E4A-91BE-C606913AF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848C56C7-0314-8643-8F20-A6B9A3550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DBA15898-2589-0E49-B19D-BD5AB924B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C08119E-D050-A346-BE93-5F9E36BE1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9E88B464-470E-6644-8446-177496B25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F7A4E8C7-13FF-E948-BA99-D2A7CA448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13A43BD3-F25B-A245-B857-19BC92588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9E645F94-540B-D246-BC29-103069C6D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F87A0A5A-9FAD-C446-8619-8267071BB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5750E7C9-F945-644A-A4D6-CFFDE92EF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446A3F4D-56B4-5747-8213-62BD52E0F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E87AF56A-6EF0-7947-BAA3-501CF05D62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FCD0C3B2-5940-FC48-BA68-0C3B42BB3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FFCE2247-89E2-6F42-B2F8-D383C6879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53C990EB-591A-BF44-B837-8E1F96E61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2643A0FD-1B84-1B4C-B1DF-52654C243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883517C6-743E-E746-A218-7B0F4C45E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795EE35C-05E7-9649-A908-5FE2FEB2B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7A5D710A-40B3-224C-A355-5A7B40C4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CC0A00D2-6FC1-4D46-9C7C-12F4B0047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D2E17EA2-97F0-884D-BA74-A0C8F948C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F4C070D6-28E7-6E4C-A3DF-45347E4A8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1243965A-CA58-4845-B7C5-5546082F5C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C2D9E96A-5297-4949-9798-8BCA2DE15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5B4452F9-2BF6-4349-85AE-E7BEDA14D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E4B8A0E-780E-CF46-8955-98E2E27C2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C990C6DD-F642-4E47-AE19-8EA6D55185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D7BCD9DB-1E9F-214C-9F10-0A42677F7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09E81D75-E692-EE4D-8493-44E90C9A5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278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Effect Focus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b="1" dirty="0"/>
              <a:t>Estimated—could be zero</a:t>
            </a:r>
            <a:endParaRPr lang="en-US" sz="2000" dirty="0"/>
          </a:p>
          <a:p>
            <a:r>
              <a:rPr lang="en-US" sz="2000" dirty="0"/>
              <a:t>Real effect could be zero!</a:t>
            </a:r>
          </a:p>
          <a:p>
            <a:r>
              <a:rPr lang="en-US" sz="2000" b="1" dirty="0"/>
              <a:t>p-value</a:t>
            </a:r>
            <a:r>
              <a:rPr lang="en-US" sz="2000" dirty="0"/>
              <a:t>: % of time this effect this size occurs by chance</a:t>
            </a:r>
          </a:p>
          <a:p>
            <a:r>
              <a:rPr lang="en-US" sz="2000" dirty="0"/>
              <a:t>Here, </a:t>
            </a:r>
            <a:r>
              <a:rPr lang="en-US" sz="2000" i="1" dirty="0"/>
              <a:t>p </a:t>
            </a:r>
            <a:r>
              <a:rPr lang="en-US" sz="2000" dirty="0"/>
              <a:t>&lt; .001 (“significant”)</a:t>
            </a:r>
          </a:p>
          <a:p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9FEFFFD9-D45F-3643-A93C-529506566671}"/>
              </a:ext>
            </a:extLst>
          </p:cNvPr>
          <p:cNvGrpSpPr>
            <a:grpSpLocks noChangeAspect="1"/>
          </p:cNvGrpSpPr>
          <p:nvPr/>
        </p:nvGrpSpPr>
        <p:grpSpPr bwMode="auto">
          <a:xfrm rot="16200000">
            <a:off x="10628198" y="4951926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EDAF5381-0529-8949-8FE3-D1E6BA5D26F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35A08397-AA88-DC43-9007-5A576A942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E75E8895-73BC-FA4F-9439-D768F0451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C0AC01AB-8957-AF41-9EEB-B46D13B98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0257C89-35DB-0B46-BC03-58449A34D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6ED73FB5-2225-A34F-907F-D1C053C98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7312B045-1595-1647-9BAC-07E9BB75D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5B74088A-29EF-C444-AE52-3FEA0C492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48BD0E33-B2EF-EF4C-BC22-35868CA16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C20600FD-5569-D24E-B254-4B8F420D9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CC716935-F578-354C-A619-33E6880E6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BF77995F-7452-CA49-BFF4-9A6BEE304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687324F3-A2CE-5940-99D4-BC29DA48CE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BCBCF292-7638-2043-9FDD-2FCE74AC7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05508750-B56E-D54D-8FD8-221335B7B9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75ACAF4D-7BF5-4144-8F4F-DFEE40AFF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3FF911EE-7B2B-114B-A8CF-4226E3D50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24B87ED1-C566-E044-91D6-501A19FD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58CAB3CC-E00C-3E4E-800F-6990D7FD8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EA02CE42-E6F6-2A4E-A718-89EF506D5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A8FDFE18-81F0-AF47-820A-BCB0A09A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68C48FE7-1DC4-BA45-848A-E37748CDA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BCC2A5AE-6714-9C4D-A53E-AC3BDE30E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DAFF5C2C-5CCA-2949-AA73-9C0208C72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240566A6-DCA0-1D43-A5ED-92B5C01B8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7257E721-9664-D34A-BA9F-A8CDDF6C4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D90FA4F-CD9F-414C-9D31-AF6A30426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9AD05023-97BF-034E-B759-684220381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1B8F723D-ED15-D748-A65F-FD6B20709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89B3DE84-CC6A-5B43-9889-6DF4BBB12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059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840046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Other Effect Sizes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i="1" dirty="0"/>
              <a:t>R</a:t>
            </a:r>
            <a:r>
              <a:rPr lang="en-US" baseline="30000" dirty="0"/>
              <a:t>2 </a:t>
            </a:r>
            <a:r>
              <a:rPr lang="en-US" dirty="0"/>
              <a:t>=</a:t>
            </a:r>
            <a:r>
              <a:rPr lang="en-US" baseline="30000" dirty="0"/>
              <a:t> </a:t>
            </a:r>
            <a:r>
              <a:rPr lang="en-US" dirty="0"/>
              <a:t>% variance in Social Media explained by hours</a:t>
            </a:r>
            <a:br>
              <a:rPr lang="en-US" dirty="0"/>
            </a:br>
            <a:endParaRPr lang="en-US" dirty="0"/>
          </a:p>
          <a:p>
            <a:r>
              <a:rPr lang="en-US" i="1" dirty="0"/>
              <a:t>R</a:t>
            </a:r>
            <a:r>
              <a:rPr lang="en-US" baseline="30000" dirty="0"/>
              <a:t>2</a:t>
            </a:r>
            <a:r>
              <a:rPr lang="en-US" dirty="0"/>
              <a:t> = 31%</a:t>
            </a:r>
          </a:p>
          <a:p>
            <a:r>
              <a:rPr lang="en-US" dirty="0"/>
              <a:t>Caution: inflated by confounders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200414F-8078-7949-8D3A-32F958FF3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503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934985"/>
                </a:solidFill>
              </a:rPr>
              <a:t>Residuals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>
            <a:normAutofit/>
          </a:bodyPr>
          <a:lstStyle/>
          <a:p>
            <a:r>
              <a:rPr lang="en-US" sz="1600" dirty="0"/>
              <a:t>Assumption: residuals do </a:t>
            </a:r>
            <a:r>
              <a:rPr lang="en-US" sz="1600" b="1" dirty="0"/>
              <a:t>not</a:t>
            </a:r>
            <a:r>
              <a:rPr lang="en-US" sz="1600" dirty="0"/>
              <a:t> vary as a function of X 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Residuals are approx. normal, </a:t>
            </a:r>
            <a:r>
              <a:rPr lang="en-US" sz="1600" i="1" dirty="0"/>
              <a:t>M</a:t>
            </a:r>
            <a:r>
              <a:rPr lang="en-US" sz="1600" dirty="0"/>
              <a:t> = 0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7" name="Picture 6" descr="A picture containing text, table&#10;&#10;Description automatically generated">
            <a:extLst>
              <a:ext uri="{FF2B5EF4-FFF2-40B4-BE49-F238E27FC236}">
                <a16:creationId xmlns:a16="http://schemas.microsoft.com/office/drawing/2014/main" id="{C9D8D646-B0B1-324D-BD44-CBA2D3B17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646" y="151194"/>
            <a:ext cx="7374167" cy="6249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586468-9622-BE47-8C1F-77691DD0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5094" y="1913561"/>
            <a:ext cx="3583439" cy="3036964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A3E0404-86A9-40FA-8DB8-302414EE2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57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557</Words>
  <Application>Microsoft Macintosh PowerPoint</Application>
  <PresentationFormat>Widescreen</PresentationFormat>
  <Paragraphs>142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Sagona Book</vt:lpstr>
      <vt:lpstr>Sagona ExtraLight</vt:lpstr>
      <vt:lpstr>RetrospectVTI</vt:lpstr>
      <vt:lpstr>Analysis for Understanding</vt:lpstr>
      <vt:lpstr>Using OLS to Estimate Effects</vt:lpstr>
      <vt:lpstr>New “Big Franchise” Game</vt:lpstr>
      <vt:lpstr>Example</vt:lpstr>
      <vt:lpstr>OLS Regression</vt:lpstr>
      <vt:lpstr>Effect Focus</vt:lpstr>
      <vt:lpstr>Effect Focus</vt:lpstr>
      <vt:lpstr>Other Effect Sizes</vt:lpstr>
      <vt:lpstr>Residuals</vt:lpstr>
      <vt:lpstr>Python Exercise</vt:lpstr>
      <vt:lpstr>Controlling Confounders</vt:lpstr>
      <vt:lpstr>Can We Use It?</vt:lpstr>
      <vt:lpstr>Example</vt:lpstr>
      <vt:lpstr>Statistical Control</vt:lpstr>
      <vt:lpstr>Statistical Control</vt:lpstr>
      <vt:lpstr>Statistical Control</vt:lpstr>
      <vt:lpstr>Example</vt:lpstr>
      <vt:lpstr>Cautionary Notes</vt:lpstr>
      <vt:lpstr>Python Exercise</vt:lpstr>
      <vt:lpstr>Common Mistakes</vt:lpstr>
      <vt:lpstr>#1: Assess Measurement Validity</vt:lpstr>
      <vt:lpstr>Measurement Composites  (Latent Variable Models)</vt:lpstr>
      <vt:lpstr>#2: Do not control for mechanisms</vt:lpstr>
      <vt:lpstr>Python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for Understanding</dc:title>
  <dc:creator>Carpenter, Tom</dc:creator>
  <cp:lastModifiedBy>Carpenter, Tom</cp:lastModifiedBy>
  <cp:revision>14</cp:revision>
  <dcterms:created xsi:type="dcterms:W3CDTF">2020-01-03T21:14:07Z</dcterms:created>
  <dcterms:modified xsi:type="dcterms:W3CDTF">2020-01-08T08:31:15Z</dcterms:modified>
</cp:coreProperties>
</file>